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  <p:sldMasterId id="2147483728" r:id="rId2"/>
    <p:sldMasterId id="2147483729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7" r:id="rId28"/>
    <p:sldId id="286" r:id="rId29"/>
    <p:sldId id="280" r:id="rId30"/>
    <p:sldId id="281" r:id="rId31"/>
    <p:sldId id="282" r:id="rId32"/>
    <p:sldId id="283" r:id="rId33"/>
    <p:sldId id="284" r:id="rId34"/>
    <p:sldId id="288" r:id="rId35"/>
    <p:sldId id="289" r:id="rId36"/>
  </p:sldIdLst>
  <p:sldSz cx="9144000" cy="5143500" type="screen16x9"/>
  <p:notesSz cx="6858000" cy="9144000"/>
  <p:embeddedFontLst>
    <p:embeddedFont>
      <p:font typeface="Oswald" panose="020B0604020202020204" charset="0"/>
      <p:regular r:id="rId38"/>
      <p:bold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E533A9-EB5B-485C-BEAD-602B59348AFC}">
  <a:tblStyle styleId="{B6E533A9-EB5B-485C-BEAD-602B59348A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603" autoAdjust="0"/>
    <p:restoredTop sz="86431" autoAdjust="0"/>
  </p:normalViewPr>
  <p:slideViewPr>
    <p:cSldViewPr snapToGrid="0">
      <p:cViewPr varScale="1">
        <p:scale>
          <a:sx n="76" d="100"/>
          <a:sy n="76" d="100"/>
        </p:scale>
        <p:origin x="272" y="48"/>
      </p:cViewPr>
      <p:guideLst/>
    </p:cSldViewPr>
  </p:slideViewPr>
  <p:outlineViewPr>
    <p:cViewPr>
      <p:scale>
        <a:sx n="33" d="100"/>
        <a:sy n="33" d="100"/>
      </p:scale>
      <p:origin x="0" y="-163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37af8737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37af8737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437af8737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437af8737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Emphasize that it’s not python itself that’s good for data analysis, but specific libraries built on top of it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Good idea to go to scipy.org to give students a better introduction to the ecosystem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285ea6f4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285ea6f4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28425e55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28425e55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cc83d50fa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cc83d50fa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28425e55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28425e55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28425e5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28425e5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notebook and build a dataframe out of a numpy array, and then use pd.read_csv()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28425e55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28425e55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notebook and build a dataframe out of a numpy array, and then use pd.read_csv()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28425e55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28425e55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28425e5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28425e5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28425e5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28425e5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cc83d50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cc83d50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28425e55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28425e55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28425e55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28425e55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290962d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290962d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290962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290962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8cf0ad5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8cf0ad5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290962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290962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87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290962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290962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683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8cf0ad53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8cf0ad53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290962db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290962db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290962db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290962db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ab9de1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ab9de1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290962d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290962db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290962db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290962db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290962db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290962db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452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290962db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290962db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690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8ab9de1c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8ab9de1c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8ab9de1c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8ab9de1c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bf44f9e4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bf44f9e4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bf44f9e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bf44f9e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ab9de1c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8ab9de1c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8ab9de1c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8ab9de1cc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20300" y="100"/>
            <a:ext cx="7703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095550" y="23235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5" name="Google Shape;95;p12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" name="Google Shape;97;p1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1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t="3275" b="6739"/>
          <a:stretch/>
        </p:blipFill>
        <p:spPr>
          <a:xfrm>
            <a:off x="0" y="3300"/>
            <a:ext cx="9143996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593223" y="976875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9" name="Google Shape;19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J">
  <p:cSld name="TITLE_AND_BODY_1_2_1_3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9999"/>
          <a:stretch/>
        </p:blipFill>
        <p:spPr>
          <a:xfrm>
            <a:off x="0" y="0"/>
            <a:ext cx="9143999" cy="51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13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07" name="Google Shape;207;p3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p3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260" name="Google Shape;260;p36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2" name="Google Shape;262;p3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3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7" name="Google Shape;297;p4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">
  <p:cSld name="TITLE_AND_BODY_1_2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2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TITLE_AND_BODY_1_2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TITLE_AND_BODY_1_2_1_2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D">
  <p:cSld name="TITLE_AND_BODY_1_2_1_2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TITLE_AND_BODY_1_2_1_2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F">
  <p:cSld name="TITLE_AND_BODY_1_2_1_2_1_1_1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">
  <p:cSld name="TITLE_AND_BODY_1_2_1_2_1_1_1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TITLE_AND_BODY_1_2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I">
  <p:cSld name="TITLE_AND_BODY_1_2_1_3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J">
  <p:cSld name="TITLE_AND_BODY_1_2_1_3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K">
  <p:cSld name="TITLE_AND_BODY_1_2_1_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2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42" name="Google Shape;42;p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">
  <p:cSld name="TITLE_AND_BODY_1_2_1_3_1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5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4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4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61" name="Google Shape;361;p5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/>
          <p:nvPr/>
        </p:nvSpPr>
        <p:spPr>
          <a:xfrm>
            <a:off x="457950" y="427296"/>
            <a:ext cx="8228100" cy="43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5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80" name="Google Shape;380;p5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1" name="Google Shape;38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29329" cy="529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88" name="Google Shape;388;p5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5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6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6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6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6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0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6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403" name="Google Shape;403;p6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10" name="Google Shape;410;p6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6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4" name="Google Shape;414;p6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6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3" name="Google Shape;423;p63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3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6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Google Shape;53;p8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31" name="Google Shape;431;p6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6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p6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6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5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41" name="Google Shape;441;p6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65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6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4" name="Google Shape;444;p65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5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7" name="Google Shape;447;p65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52" name="Google Shape;452;p6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66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6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55" name="Google Shape;455;p6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456" name="Google Shape;456;p66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6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8" name="Google Shape;458;p6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0" name="Google Shape;460;p6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3882" cy="75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7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68" name="Google Shape;468;p6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6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6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8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4" name="Google Shape;474;p68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6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6" name="Google Shape;476;p68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69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6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9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69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69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69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6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6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7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3" name="Google Shape;493;p7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1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71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71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8" name="Google Shape;498;p71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71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0" name="Google Shape;500;p7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A">
  <p:cSld name="TITLE_AND_BODY_1_2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2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7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">
  <p:cSld name="TITLE_AND_BODY_1_2_1_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7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C">
  <p:cSld name="TITLE_AND_BODY_1_2_1_2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231575" y="40943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632" cy="513457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7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7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F">
  <p:cSld name="TITLE_AND_BODY_1_2_1_2_1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7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7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9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7989200" cy="529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7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8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J">
  <p:cSld name="TITLE_AND_BODY_1_2_1_3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8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8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82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82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8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82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82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48" name="Google Shape;548;p82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0" name="Google Shape;5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8394" cy="3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2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2" name="Google Shape;552;p82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" name="Google Shape;8;p1" descr="GA-Cog-900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74" name="Google Shape;174;p25" descr="GA-Cog-90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70" name="Google Shape;370;p55" descr="GA-Cog-900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 Class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8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Pandas &amp; Numpy Crash Course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2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Data:  How They Work Together</a:t>
            </a:r>
            <a:endParaRPr/>
          </a:p>
        </p:txBody>
      </p:sp>
      <p:sp>
        <p:nvSpPr>
          <p:cNvPr id="624" name="Google Shape;624;p92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57009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Core Python language is not good for data analysis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Wasn’t built for it originally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Modern data analysis requires data structures that aren’t handled by native Python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But Python is everyone’s favorite language…..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Scipy ecosystem was built to make data-intensive computing feasible using Python</a:t>
            </a:r>
            <a:endParaRPr sz="1800"/>
          </a:p>
        </p:txBody>
      </p:sp>
      <p:sp>
        <p:nvSpPr>
          <p:cNvPr id="625" name="Google Shape;625;p9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26" name="Google Shape;62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500" y="948775"/>
            <a:ext cx="2960100" cy="29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3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32" name="Google Shape;632;p93"/>
          <p:cNvSpPr txBox="1">
            <a:spLocks noGrp="1"/>
          </p:cNvSpPr>
          <p:nvPr>
            <p:ph type="body" idx="1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Numpy is the most foundational of the libraries in the Scipy ecosystem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Allows you to perform computations on large amounts of data at one time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Fundamental data structure is the 2D-array</a:t>
            </a:r>
            <a:endParaRPr sz="1800"/>
          </a:p>
        </p:txBody>
      </p:sp>
      <p:sp>
        <p:nvSpPr>
          <p:cNvPr id="633" name="Google Shape;633;p9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34" name="Google Shape;63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4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40" name="Google Shape;640;p94"/>
          <p:cNvSpPr txBox="1">
            <a:spLocks noGrp="1"/>
          </p:cNvSpPr>
          <p:nvPr>
            <p:ph type="body" idx="1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Built from the ground up for fast performance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 only Python by appearance: compiles to C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Library is very well developed, has 500+ different methods built into it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 the base of other data libraries built on top of it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1" name="Google Shape;641;p9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42" name="Google Shape;6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48" name="Google Shape;648;p95"/>
          <p:cNvSpPr txBox="1">
            <a:spLocks noGrp="1"/>
          </p:cNvSpPr>
          <p:nvPr>
            <p:ph type="body" idx="1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Arrays are built around the notion of axes: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Axis 1: operates across rows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Axis 0: operates across columns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Frequent argument that can be specified in different methods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Default is usually 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9" name="Google Shape;649;p9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50" name="Google Shape;65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6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656" name="Google Shape;656;p96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An Introduction</a:t>
            </a:r>
            <a:endParaRPr/>
          </a:p>
        </p:txBody>
      </p:sp>
      <p:sp>
        <p:nvSpPr>
          <p:cNvPr id="662" name="Google Shape;662;p97"/>
          <p:cNvSpPr txBox="1">
            <a:spLocks noGrp="1"/>
          </p:cNvSpPr>
          <p:nvPr>
            <p:ph type="body" idx="1"/>
          </p:nvPr>
        </p:nvSpPr>
        <p:spPr>
          <a:xfrm>
            <a:off x="330600" y="796375"/>
            <a:ext cx="4290900" cy="3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Primary tool for dealing with outside data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Uses a data structure called a dataframe to do its work.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Works like a massive Excel spreadsheet that you can dynamically program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63" name="Google Shape;663;p9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64" name="Google Shape;66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575" y="1777850"/>
            <a:ext cx="4361725" cy="21439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Connecting to Data</a:t>
            </a:r>
            <a:endParaRPr/>
          </a:p>
        </p:txBody>
      </p:sp>
      <p:sp>
        <p:nvSpPr>
          <p:cNvPr id="670" name="Google Shape;670;p98"/>
          <p:cNvSpPr txBox="1">
            <a:spLocks noGrp="1"/>
          </p:cNvSpPr>
          <p:nvPr>
            <p:ph type="body" idx="1"/>
          </p:nvPr>
        </p:nvSpPr>
        <p:spPr>
          <a:xfrm>
            <a:off x="311700" y="223679"/>
            <a:ext cx="4290900" cy="47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Pandas connects to following: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CSV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Excel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SQL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JSON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STATA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SAS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HTML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others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 use the same syntax pd.read_data_type_here()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1" name="Google Shape;671;p9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72" name="Google Shape;67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850" y="223663"/>
            <a:ext cx="3219450" cy="41624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9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&amp; Querying Data in Pandas</a:t>
            </a:r>
            <a:endParaRPr/>
          </a:p>
        </p:txBody>
      </p:sp>
      <p:sp>
        <p:nvSpPr>
          <p:cNvPr id="678" name="Google Shape;678;p99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0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Selecting Data</a:t>
            </a:r>
            <a:endParaRPr/>
          </a:p>
        </p:txBody>
      </p:sp>
      <p:sp>
        <p:nvSpPr>
          <p:cNvPr id="684" name="Google Shape;684;p100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Can select data via rows and columns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Can grab values both using labels and index positions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Usually happens with two primary commands: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b="1">
                <a:solidFill>
                  <a:schemeClr val="dk1"/>
                </a:solidFill>
              </a:rPr>
              <a:t>.loc:  </a:t>
            </a:r>
            <a:r>
              <a:rPr lang="en" sz="1800">
                <a:solidFill>
                  <a:schemeClr val="dk1"/>
                </a:solidFill>
              </a:rPr>
              <a:t>grab data by its labels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b="1">
                <a:solidFill>
                  <a:schemeClr val="dk1"/>
                </a:solidFill>
              </a:rPr>
              <a:t>.iloc:  </a:t>
            </a:r>
            <a:r>
              <a:rPr lang="en" sz="1800">
                <a:solidFill>
                  <a:schemeClr val="dk1"/>
                </a:solidFill>
              </a:rPr>
              <a:t>grab data by its index position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5" name="Google Shape;685;p10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86" name="Google Shape;68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1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92" name="Google Shape;692;p10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93" name="Google Shape;693;p101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</a:t>
            </a:r>
            <a:endParaRPr/>
          </a:p>
        </p:txBody>
      </p:sp>
      <p:sp>
        <p:nvSpPr>
          <p:cNvPr id="694" name="Google Shape;694;p101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95" name="Google Shape;695;p101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Complete Section 1 Of Your Class Lab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Take 10 minutes to practice selecting and indexing your data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>
            <a:spLocks noGrp="1"/>
          </p:cNvSpPr>
          <p:nvPr>
            <p:ph type="title"/>
          </p:nvPr>
        </p:nvSpPr>
        <p:spPr>
          <a:xfrm>
            <a:off x="368250" y="1086081"/>
            <a:ext cx="8407500" cy="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Unit 2 Schedule</a:t>
            </a:r>
            <a:endParaRPr sz="3000"/>
          </a:p>
        </p:txBody>
      </p:sp>
      <p:sp>
        <p:nvSpPr>
          <p:cNvPr id="565" name="Google Shape;565;p8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r>
              <a:rPr lang="en">
                <a:solidFill>
                  <a:srgbClr val="FFFFFF"/>
                </a:solidFill>
              </a:rPr>
              <a:t> | © 2018 General Assembly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6" name="Google Shape;566;p84"/>
          <p:cNvSpPr txBox="1">
            <a:spLocks noGrp="1"/>
          </p:cNvSpPr>
          <p:nvPr>
            <p:ph type="subTitle" idx="1"/>
          </p:nvPr>
        </p:nvSpPr>
        <p:spPr>
          <a:xfrm>
            <a:off x="390900" y="17134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Class 1:</a:t>
            </a:r>
            <a:r>
              <a:rPr lang="en"/>
              <a:t>  Pandas Fundamentals: Selection, Querying, Grouping  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 DAT 06/24</a:t>
            </a:r>
            <a:endParaRPr/>
          </a:p>
        </p:txBody>
      </p:sp>
      <p:sp>
        <p:nvSpPr>
          <p:cNvPr id="568" name="Google Shape;568;p84"/>
          <p:cNvSpPr txBox="1">
            <a:spLocks noGrp="1"/>
          </p:cNvSpPr>
          <p:nvPr>
            <p:ph type="subTitle" idx="3"/>
          </p:nvPr>
        </p:nvSpPr>
        <p:spPr>
          <a:xfrm>
            <a:off x="390900" y="2165860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Class 2:</a:t>
            </a:r>
            <a:r>
              <a:rPr lang="en"/>
              <a:t>  Data Cleaning, Additional Operations</a:t>
            </a:r>
            <a:endParaRPr/>
          </a:p>
        </p:txBody>
      </p:sp>
      <p:sp>
        <p:nvSpPr>
          <p:cNvPr id="569" name="Google Shape;569;p84"/>
          <p:cNvSpPr txBox="1">
            <a:spLocks noGrp="1"/>
          </p:cNvSpPr>
          <p:nvPr>
            <p:ph type="subTitle" idx="4"/>
          </p:nvPr>
        </p:nvSpPr>
        <p:spPr>
          <a:xfrm>
            <a:off x="413550" y="27137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Class 3:</a:t>
            </a:r>
            <a:r>
              <a:rPr lang="en"/>
              <a:t>  Data Visualization</a:t>
            </a:r>
            <a:endParaRPr/>
          </a:p>
        </p:txBody>
      </p:sp>
      <p:sp>
        <p:nvSpPr>
          <p:cNvPr id="570" name="Google Shape;570;p84"/>
          <p:cNvSpPr txBox="1">
            <a:spLocks noGrp="1"/>
          </p:cNvSpPr>
          <p:nvPr>
            <p:ph type="subTitle" idx="5"/>
          </p:nvPr>
        </p:nvSpPr>
        <p:spPr>
          <a:xfrm>
            <a:off x="413550" y="32616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Class 4:</a:t>
            </a:r>
            <a:r>
              <a:rPr lang="en"/>
              <a:t>  Statistical Inference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/>
              <a:t>Class 5:</a:t>
            </a:r>
            <a:r>
              <a:rPr lang="en" sz="1800"/>
              <a:t>  </a:t>
            </a:r>
            <a:r>
              <a:rPr lang="en"/>
              <a:t>Class presentations, Statistical Inference, continued.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2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46086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Selecting Data w/ Conditions</a:t>
            </a:r>
            <a:endParaRPr/>
          </a:p>
        </p:txBody>
      </p:sp>
      <p:sp>
        <p:nvSpPr>
          <p:cNvPr id="701" name="Google Shape;701;p102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Can use Pandas to query data similar to what you’d use in SQL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Allows you to dynamically select different columns with complex conditions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Uses a slightly different syntax than traditional Python selection operators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02" name="Google Shape;702;p10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03" name="Google Shape;70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9" name="Google Shape;709;p10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10" name="Google Shape;710;p103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03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12" name="Google Shape;712;p103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Complete Exercise #2 In Your Lab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Take 10 minutes to practice querying your data.  Use the answers provided to confirm that you did the operation correctly.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and Manipulating Data in Pandas</a:t>
            </a:r>
            <a:endParaRPr/>
          </a:p>
        </p:txBody>
      </p:sp>
      <p:sp>
        <p:nvSpPr>
          <p:cNvPr id="718" name="Google Shape;718;p104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24" name="Google Shape;724;p105"/>
          <p:cNvSpPr txBox="1">
            <a:spLocks noGrp="1"/>
          </p:cNvSpPr>
          <p:nvPr>
            <p:ph type="body" idx="1"/>
          </p:nvPr>
        </p:nvSpPr>
        <p:spPr>
          <a:xfrm>
            <a:off x="311700" y="712922"/>
            <a:ext cx="4290900" cy="375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 dirty="0">
                <a:solidFill>
                  <a:schemeClr val="dk1"/>
                </a:solidFill>
              </a:rPr>
              <a:t>Variables are manipulated using vectorized code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 dirty="0">
                <a:solidFill>
                  <a:schemeClr val="dk1"/>
                </a:solidFill>
              </a:rPr>
              <a:t>Means you basically treat columns and datasets as a single variable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 dirty="0">
                <a:solidFill>
                  <a:schemeClr val="dk1"/>
                </a:solidFill>
              </a:rPr>
              <a:t>A bit different from regular Python: no loops!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25" name="Google Shape;725;p10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26" name="Google Shape;7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2" name="Google Shape;732;p10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33" name="Google Shape;733;p106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#3</a:t>
            </a:r>
            <a:endParaRPr/>
          </a:p>
        </p:txBody>
      </p:sp>
      <p:sp>
        <p:nvSpPr>
          <p:cNvPr id="734" name="Google Shape;734;p10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35" name="Google Shape;735;p10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Create a new column called ‘family_size’ that’s the combination of the SibSP and Parch columns.  This column indicates the total amount of company everyone had on board with them.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736" name="Google Shape;73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00" y="2173000"/>
            <a:ext cx="7317227" cy="2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24" name="Google Shape;724;p105"/>
          <p:cNvSpPr txBox="1">
            <a:spLocks noGrp="1"/>
          </p:cNvSpPr>
          <p:nvPr>
            <p:ph type="body" idx="1"/>
          </p:nvPr>
        </p:nvSpPr>
        <p:spPr>
          <a:xfrm>
            <a:off x="311700" y="712921"/>
            <a:ext cx="4290900" cy="363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>
                <a:solidFill>
                  <a:schemeClr val="dk1"/>
                </a:solidFill>
              </a:rPr>
              <a:t>You can think of pandas methods for creating data falling into two categories: general and particular.</a:t>
            </a:r>
          </a:p>
          <a:p>
            <a:pPr marL="0" indent="0"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285750" indent="-285750"/>
            <a:r>
              <a:rPr lang="en" sz="1800" dirty="0">
                <a:solidFill>
                  <a:schemeClr val="dk1"/>
                </a:solidFill>
              </a:rPr>
              <a:t>3 </a:t>
            </a:r>
            <a:r>
              <a:rPr lang="en-US" sz="1800" dirty="0">
                <a:solidFill>
                  <a:schemeClr val="dk1"/>
                </a:solidFill>
              </a:rPr>
              <a:t>general</a:t>
            </a:r>
            <a:r>
              <a:rPr lang="en" sz="1800" dirty="0">
                <a:solidFill>
                  <a:schemeClr val="dk1"/>
                </a:solidFill>
              </a:rPr>
              <a:t> methods:</a:t>
            </a:r>
            <a:endParaRPr sz="1800" b="1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np.where()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np.select()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df.</a:t>
            </a:r>
            <a:r>
              <a:rPr lang="en-US" sz="1800" dirty="0">
                <a:solidFill>
                  <a:schemeClr val="dk1"/>
                </a:solidFill>
              </a:rPr>
              <a:t>apply()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25" name="Google Shape;725;p10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26" name="Google Shape;7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663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Pandas:  Creating Data</a:t>
            </a:r>
            <a:endParaRPr dirty="0"/>
          </a:p>
        </p:txBody>
      </p:sp>
      <p:sp>
        <p:nvSpPr>
          <p:cNvPr id="724" name="Google Shape;724;p105"/>
          <p:cNvSpPr txBox="1">
            <a:spLocks noGrp="1"/>
          </p:cNvSpPr>
          <p:nvPr>
            <p:ph type="body" idx="1"/>
          </p:nvPr>
        </p:nvSpPr>
        <p:spPr>
          <a:xfrm>
            <a:off x="311700" y="317714"/>
            <a:ext cx="4290900" cy="4439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</a:rPr>
              <a:t>Methods for specific ways of changing data:</a:t>
            </a:r>
          </a:p>
          <a:p>
            <a:pPr marL="400050" indent="-28575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pd.cut</a:t>
            </a:r>
            <a:r>
              <a:rPr lang="en-US" sz="1800" dirty="0">
                <a:solidFill>
                  <a:schemeClr val="dk1"/>
                </a:solidFill>
              </a:rPr>
              <a:t>() – turn a numeric category into predefined bins</a:t>
            </a:r>
          </a:p>
          <a:p>
            <a:pPr marL="400050" indent="-28575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df.map</a:t>
            </a:r>
            <a:r>
              <a:rPr lang="en-US" sz="1800" dirty="0">
                <a:solidFill>
                  <a:schemeClr val="dk1"/>
                </a:solidFill>
              </a:rPr>
              <a:t>() – change values in a column from one to another</a:t>
            </a:r>
          </a:p>
          <a:p>
            <a:pPr marL="400050" indent="-28575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df.replace</a:t>
            </a:r>
            <a:r>
              <a:rPr lang="en-US" sz="1800" dirty="0">
                <a:solidFill>
                  <a:schemeClr val="dk1"/>
                </a:solidFill>
              </a:rPr>
              <a:t>() – replace specific values with something else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25" name="Google Shape;725;p10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26" name="Google Shape;7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965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7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42" name="Google Shape;742;p107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np.where():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Simple way to create if/else statement to create new variables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np.select():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Advanced version of np.where() - can create multiple conditions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43" name="Google Shape;743;p10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44" name="Google Shape;74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8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50" name="Google Shape;750;p108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51" name="Google Shape;751;p108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08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53" name="Google Shape;753;p108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Complete section 4 of your lab.  Finish this section with a partner if you’d like.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9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Data</a:t>
            </a:r>
            <a:endParaRPr dirty="0"/>
          </a:p>
        </p:txBody>
      </p:sp>
      <p:sp>
        <p:nvSpPr>
          <p:cNvPr id="759" name="Google Shape;759;p109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5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&amp; Pandas: An Introduction</a:t>
            </a:r>
            <a:endParaRPr/>
          </a:p>
        </p:txBody>
      </p:sp>
      <p:sp>
        <p:nvSpPr>
          <p:cNvPr id="576" name="Google Shape;576;p85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Overview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 students a brief but coherent overview of Numpy &amp; Pandas, plus the role they serve in the python ecosystem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Important Note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 prepared to handle issues with installation here.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77" name="Google Shape;577;p85"/>
          <p:cNvSpPr txBox="1"/>
          <p:nvPr/>
        </p:nvSpPr>
        <p:spPr>
          <a:xfrm>
            <a:off x="4555400" y="1403000"/>
            <a:ext cx="3435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Objectives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this lesson, students will: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their Jupyter notebook up and running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IPython computing environment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numpy arrays &amp; pandas dataframes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45 min - 1 hour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0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Pandas:  </a:t>
            </a:r>
            <a:r>
              <a:rPr lang="en-US" dirty="0"/>
              <a:t>Cleaning Data</a:t>
            </a:r>
            <a:endParaRPr dirty="0"/>
          </a:p>
        </p:txBody>
      </p:sp>
      <p:sp>
        <p:nvSpPr>
          <p:cNvPr id="765" name="Google Shape;765;p110"/>
          <p:cNvSpPr txBox="1">
            <a:spLocks noGrp="1"/>
          </p:cNvSpPr>
          <p:nvPr>
            <p:ph type="body" idx="1"/>
          </p:nvPr>
        </p:nvSpPr>
        <p:spPr>
          <a:xfrm>
            <a:off x="311699" y="690925"/>
            <a:ext cx="4833737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Built in methods for doing the following: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Detecting empty values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Selecting data depending on certain data types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Detecting duplicates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Filling in missing values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Renaming columns</a:t>
            </a:r>
          </a:p>
          <a:p>
            <a:pPr marL="342900" indent="-342900"/>
            <a:endParaRPr lang="en-US"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66" name="Google Shape;766;p1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67" name="Google Shape;76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1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Empty Values</a:t>
            </a:r>
            <a:endParaRPr dirty="0"/>
          </a:p>
        </p:txBody>
      </p:sp>
      <p:sp>
        <p:nvSpPr>
          <p:cNvPr id="773" name="Google Shape;773;p111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To detect empty values:</a:t>
            </a:r>
          </a:p>
          <a:p>
            <a:pPr marL="342900" indent="-342900"/>
            <a:r>
              <a:rPr lang="en-US" sz="2000" dirty="0" err="1">
                <a:solidFill>
                  <a:schemeClr val="dk1"/>
                </a:solidFill>
              </a:rPr>
              <a:t>df.isnull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342900" indent="-342900"/>
            <a:endParaRPr lang="en-US" sz="20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dk1"/>
                </a:solidFill>
              </a:rPr>
              <a:t>To detect filled values:</a:t>
            </a:r>
          </a:p>
          <a:p>
            <a:pPr marL="342900" indent="-342900"/>
            <a:r>
              <a:rPr lang="en-US" sz="2000" dirty="0" err="1">
                <a:solidFill>
                  <a:schemeClr val="dk1"/>
                </a:solidFill>
              </a:rPr>
              <a:t>df.notnull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342900" indent="-342900"/>
            <a:endParaRPr lang="en-US" sz="20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dk1"/>
                </a:solidFill>
              </a:rPr>
              <a:t>Both of these can be further aggregated to figure out how often they occur in particular columns</a:t>
            </a:r>
          </a:p>
        </p:txBody>
      </p:sp>
      <p:sp>
        <p:nvSpPr>
          <p:cNvPr id="774" name="Google Shape;774;p11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1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Renaming/Dropping Columns</a:t>
            </a:r>
            <a:endParaRPr dirty="0"/>
          </a:p>
        </p:txBody>
      </p:sp>
      <p:sp>
        <p:nvSpPr>
          <p:cNvPr id="773" name="Google Shape;773;p111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To rename columns:</a:t>
            </a:r>
          </a:p>
          <a:p>
            <a:pPr marL="342900" indent="-342900"/>
            <a:r>
              <a:rPr lang="en-US" sz="2000" dirty="0" err="1">
                <a:solidFill>
                  <a:schemeClr val="dk1"/>
                </a:solidFill>
              </a:rPr>
              <a:t>df.rename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342900" indent="-342900"/>
            <a:endParaRPr lang="en-US" sz="20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dk1"/>
                </a:solidFill>
              </a:rPr>
              <a:t>To drop columns:</a:t>
            </a:r>
          </a:p>
          <a:p>
            <a:pPr marL="342900" indent="-342900"/>
            <a:r>
              <a:rPr lang="en-US" sz="2000" dirty="0" err="1">
                <a:solidFill>
                  <a:schemeClr val="dk1"/>
                </a:solidFill>
              </a:rPr>
              <a:t>df.drop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342900" indent="-342900"/>
            <a:endParaRPr lang="en-US" sz="20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dk1"/>
                </a:solidFill>
              </a:rPr>
              <a:t>Important details: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These operations can be applied across both columns and rows (</a:t>
            </a:r>
            <a:r>
              <a:rPr lang="en-US" sz="2000" dirty="0" err="1">
                <a:solidFill>
                  <a:schemeClr val="dk1"/>
                </a:solidFill>
              </a:rPr>
              <a:t>ie</a:t>
            </a:r>
            <a:r>
              <a:rPr lang="en-US" sz="2000" dirty="0">
                <a:solidFill>
                  <a:schemeClr val="dk1"/>
                </a:solidFill>
              </a:rPr>
              <a:t>, have an axis argument)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Can be applied </a:t>
            </a:r>
            <a:r>
              <a:rPr lang="en-US" sz="2000" dirty="0" err="1">
                <a:solidFill>
                  <a:schemeClr val="dk1"/>
                </a:solidFill>
              </a:rPr>
              <a:t>inplace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774" name="Google Shape;774;p11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68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1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Filling in Missing Values: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773" name="Google Shape;773;p111"/>
          <p:cNvSpPr txBox="1">
            <a:spLocks noGrp="1"/>
          </p:cNvSpPr>
          <p:nvPr>
            <p:ph type="body" idx="1"/>
          </p:nvPr>
        </p:nvSpPr>
        <p:spPr>
          <a:xfrm>
            <a:off x="311699" y="690925"/>
            <a:ext cx="4740747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000" dirty="0" err="1">
                <a:solidFill>
                  <a:schemeClr val="dk1"/>
                </a:solidFill>
              </a:rPr>
              <a:t>df.fillna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dk1"/>
                </a:solidFill>
              </a:rPr>
              <a:t>Dropping Missing Values:</a:t>
            </a:r>
          </a:p>
          <a:p>
            <a:pPr marL="800100" lvl="1" indent="-342900"/>
            <a:r>
              <a:rPr lang="en-US" sz="2000" dirty="0" err="1">
                <a:solidFill>
                  <a:schemeClr val="dk1"/>
                </a:solidFill>
              </a:rPr>
              <a:t>df.dropna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800100" lvl="1" indent="-342900"/>
            <a:r>
              <a:rPr lang="en-US" sz="2000" dirty="0">
                <a:solidFill>
                  <a:schemeClr val="dk1"/>
                </a:solidFill>
              </a:rPr>
              <a:t>Has any/all parameters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dk1"/>
                </a:solidFill>
              </a:rPr>
              <a:t>To detect duplicates:</a:t>
            </a:r>
          </a:p>
          <a:p>
            <a:pPr marL="800100" lvl="1" indent="-342900"/>
            <a:r>
              <a:rPr lang="en-US" sz="2000" dirty="0" err="1">
                <a:solidFill>
                  <a:schemeClr val="dk1"/>
                </a:solidFill>
              </a:rPr>
              <a:t>df.duplicated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dk1"/>
                </a:solidFill>
              </a:rPr>
              <a:t>To drop duplicates:</a:t>
            </a:r>
          </a:p>
          <a:p>
            <a:pPr marL="800100" lvl="1" indent="-342900"/>
            <a:r>
              <a:rPr lang="en-US" sz="2000" dirty="0" err="1">
                <a:solidFill>
                  <a:schemeClr val="dk1"/>
                </a:solidFill>
              </a:rPr>
              <a:t>df.drop_duplicates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800100" lvl="1" indent="-342900"/>
            <a:endParaRPr lang="en-US" sz="2000" dirty="0">
              <a:solidFill>
                <a:schemeClr val="dk1"/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774" name="Google Shape;774;p11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10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Agenda</a:t>
            </a:r>
            <a:endParaRPr/>
          </a:p>
        </p:txBody>
      </p:sp>
      <p:graphicFrame>
        <p:nvGraphicFramePr>
          <p:cNvPr id="583" name="Google Shape;583;p86"/>
          <p:cNvGraphicFramePr/>
          <p:nvPr/>
        </p:nvGraphicFramePr>
        <p:xfrm>
          <a:off x="1179363" y="140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{B6E533A9-EB5B-485C-BEAD-602B59348AFC}</a:tableStyleId>
              </a:tblPr>
              <a:tblGrid>
                <a:gridCol w="156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0:00 - 0:15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Anaconda Download + Installation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Getting everyone’s install correct, introduction to Jupyter notebook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0:16 - 0:30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Numpy Introduction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Discuss students the important details of what makes numpy unique, its role in data science ecosystem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0:31 - 0:45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Pandas Introduction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 it does, how it interacts with numpy, what dataframes are.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0:46 - 0:50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Summary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Finish this portion of the lesson by having students 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7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Preparation</a:t>
            </a:r>
            <a:endParaRPr/>
          </a:p>
        </p:txBody>
      </p:sp>
      <p:sp>
        <p:nvSpPr>
          <p:cNvPr id="589" name="Google Shape;589;p87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Time spent on this lesson might be highly variable depending on how difficult a time people have with getting their operating environment up and running.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Besides getting everyone’s Jupyter Notebook up and running, focus on making sure everyone has a broad conception about what makes numpy &amp; pandas unique, and how they interact with one another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Wrap this lesson up by using pd.read_csv() to load in a dataframe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8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body" idx="1"/>
          </p:nvPr>
        </p:nvSpPr>
        <p:spPr>
          <a:xfrm>
            <a:off x="656250" y="1376700"/>
            <a:ext cx="3496200" cy="10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Ready to customize this lesson?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First things first, make a copy of this presentation. You’ll then be able to edit to your </a:t>
            </a:r>
            <a:r>
              <a:rPr lang="en" sz="1200">
                <a:solidFill>
                  <a:schemeClr val="dk1"/>
                </a:solidFill>
              </a:rPr>
              <a:t>💗</a:t>
            </a:r>
            <a:r>
              <a:rPr lang="en" sz="1800">
                <a:solidFill>
                  <a:schemeClr val="dk1"/>
                </a:solidFill>
              </a:rPr>
              <a:t>’</a:t>
            </a:r>
            <a:r>
              <a:rPr lang="en" sz="1300">
                <a:solidFill>
                  <a:schemeClr val="dk1"/>
                </a:solidFill>
              </a:rPr>
              <a:t>s content.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96" name="Google Shape;59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25" y="1086725"/>
            <a:ext cx="3647949" cy="1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8"/>
          <p:cNvSpPr txBox="1"/>
          <p:nvPr/>
        </p:nvSpPr>
        <p:spPr>
          <a:xfrm>
            <a:off x="656250" y="3039350"/>
            <a:ext cx="3196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typo or want to suggest an edit? </a:t>
            </a:r>
            <a:endParaRPr sz="13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comment. Our </a:t>
            </a: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Advisory Board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will review and incorporate your suggestions.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8" name="Google Shape;59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24" y="3132849"/>
            <a:ext cx="3647950" cy="144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604" name="Google Shape;604;p89"/>
          <p:cNvSpPr txBox="1">
            <a:spLocks noGrp="1"/>
          </p:cNvSpPr>
          <p:nvPr>
            <p:ph type="body" idx="1"/>
          </p:nvPr>
        </p:nvSpPr>
        <p:spPr>
          <a:xfrm>
            <a:off x="702873" y="1180293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Remember to press Command F and do a search for instances of brackets in the deck. All instances of brackets denote places where instructors must fill in information/customize prior to presenting in class.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605" name="Google Shape;60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19" y="2003376"/>
            <a:ext cx="4963965" cy="74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89"/>
          <p:cNvCxnSpPr/>
          <p:nvPr/>
        </p:nvCxnSpPr>
        <p:spPr>
          <a:xfrm rot="10800000" flipH="1">
            <a:off x="1594125" y="2576365"/>
            <a:ext cx="370800" cy="1392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0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 and Extensions</a:t>
            </a:r>
            <a:endParaRPr/>
          </a:p>
        </p:txBody>
      </p:sp>
      <p:sp>
        <p:nvSpPr>
          <p:cNvPr id="612" name="Google Shape;612;p90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a way in which instructors might change up this lesson to meet the needs of more advanced or less advanced students.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sure to link to any supplemental/optional materials on this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1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&amp; Pandas: An Introduction</a:t>
            </a:r>
            <a:endParaRPr/>
          </a:p>
        </p:txBody>
      </p:sp>
      <p:sp>
        <p:nvSpPr>
          <p:cNvPr id="618" name="Google Shape;618;p91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2205</Words>
  <Application>Microsoft Office PowerPoint</Application>
  <PresentationFormat>On-screen Show (16:9)</PresentationFormat>
  <Paragraphs>368</Paragraphs>
  <Slides>33</Slides>
  <Notes>33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Proxima Nova</vt:lpstr>
      <vt:lpstr>Arial</vt:lpstr>
      <vt:lpstr>Oswald</vt:lpstr>
      <vt:lpstr>Simple Light</vt:lpstr>
      <vt:lpstr>Simple Light</vt:lpstr>
      <vt:lpstr>Simple Light</vt:lpstr>
      <vt:lpstr>DAT Class 4 </vt:lpstr>
      <vt:lpstr>Unit 2 Schedule</vt:lpstr>
      <vt:lpstr>Numpy &amp; Pandas: An Introduction</vt:lpstr>
      <vt:lpstr>Suggested Agenda</vt:lpstr>
      <vt:lpstr>Materials and Preparation</vt:lpstr>
      <vt:lpstr>Preparation (Continued)</vt:lpstr>
      <vt:lpstr>Preparation (Continued)</vt:lpstr>
      <vt:lpstr>Differentiation and Extensions</vt:lpstr>
      <vt:lpstr>Numpy &amp; Pandas: An Introduction</vt:lpstr>
      <vt:lpstr>Python and Data:  How They Work Together</vt:lpstr>
      <vt:lpstr>Numpy:  Where It All Starts</vt:lpstr>
      <vt:lpstr>Numpy:  Where It All Starts</vt:lpstr>
      <vt:lpstr>Numpy:  Where It All Starts</vt:lpstr>
      <vt:lpstr>Pandas</vt:lpstr>
      <vt:lpstr>Pandas:  An Introduction</vt:lpstr>
      <vt:lpstr>Pandas:  Connecting to Data</vt:lpstr>
      <vt:lpstr>Selecting &amp; Querying Data in Pandas</vt:lpstr>
      <vt:lpstr>Pandas:  Selecting Data</vt:lpstr>
      <vt:lpstr>Activity #1</vt:lpstr>
      <vt:lpstr>Pandas:  Selecting Data w/ Conditions</vt:lpstr>
      <vt:lpstr>Activity #2 </vt:lpstr>
      <vt:lpstr>Creating and Manipulating Data in Pandas</vt:lpstr>
      <vt:lpstr>Pandas:  Creating Data</vt:lpstr>
      <vt:lpstr>Activity #3</vt:lpstr>
      <vt:lpstr>Pandas:  Creating Data</vt:lpstr>
      <vt:lpstr>Pandas:  Creating Data</vt:lpstr>
      <vt:lpstr>Pandas:  Creating Data</vt:lpstr>
      <vt:lpstr>Activity #4 </vt:lpstr>
      <vt:lpstr>Cleaning Data</vt:lpstr>
      <vt:lpstr>Pandas:  Cleaning Data</vt:lpstr>
      <vt:lpstr>Empty Values</vt:lpstr>
      <vt:lpstr>Renaming/Dropping Columns</vt:lpstr>
      <vt:lpstr>Filling in Missing Values: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 Class 4 </dc:title>
  <cp:lastModifiedBy>Ohio United States of America</cp:lastModifiedBy>
  <cp:revision>5</cp:revision>
  <dcterms:modified xsi:type="dcterms:W3CDTF">2019-10-29T01:38:24Z</dcterms:modified>
</cp:coreProperties>
</file>